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28" r:id="rId5"/>
    <p:sldId id="326" r:id="rId6"/>
    <p:sldId id="346" r:id="rId7"/>
    <p:sldId id="360" r:id="rId8"/>
    <p:sldId id="352" r:id="rId9"/>
    <p:sldId id="353" r:id="rId10"/>
    <p:sldId id="359" r:id="rId11"/>
    <p:sldId id="361" r:id="rId12"/>
    <p:sldId id="362" r:id="rId13"/>
    <p:sldId id="365" r:id="rId14"/>
    <p:sldId id="366" r:id="rId15"/>
    <p:sldId id="367" r:id="rId16"/>
    <p:sldId id="364" r:id="rId17"/>
    <p:sldId id="368" r:id="rId18"/>
    <p:sldId id="369" r:id="rId19"/>
    <p:sldId id="370" r:id="rId20"/>
    <p:sldId id="371" r:id="rId21"/>
    <p:sldId id="375" r:id="rId22"/>
    <p:sldId id="377" r:id="rId23"/>
    <p:sldId id="376" r:id="rId24"/>
    <p:sldId id="378" r:id="rId25"/>
    <p:sldId id="372" r:id="rId26"/>
    <p:sldId id="373" r:id="rId27"/>
    <p:sldId id="374" r:id="rId28"/>
    <p:sldId id="379" r:id="rId29"/>
    <p:sldId id="380" r:id="rId30"/>
    <p:sldId id="381" r:id="rId31"/>
    <p:sldId id="339" r:id="rId32"/>
    <p:sldId id="382" r:id="rId3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05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1A56F8-E4FD-4CEA-9DDA-7122E404B0CB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2023/12/12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476440-F66F-F947-8EFC-EA5202ACFD2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48F2AB-0255-404D-8E61-1FD4BFCE10ED}" type="datetime1">
              <a:rPr lang="zh-CN" altLang="en-US" smtClean="0"/>
              <a:t>2023/12/12</a:t>
            </a:fld>
            <a:endParaRPr 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79E9EB-07EB-9D44-9F5A-AB1FBECCDD88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305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342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346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2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789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06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2826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225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280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691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08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685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941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841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3183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659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859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695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073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184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5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56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0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511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748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471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411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96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长方形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 rtlCol="0"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rtlCol="0" anchor="ctr"/>
          <a:lstStyle>
            <a:lvl1pPr algn="ctr">
              <a:defRPr sz="6000" spc="300" baseline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列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 rtlCol="0"/>
          <a:lstStyle>
            <a:lvl1pPr algn="ctr">
              <a:lnSpc>
                <a:spcPts val="5760"/>
              </a:lnSpc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接连接符​​(S)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​​(S)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6" name="文本占位符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34" name="直接连接符​​(S)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7" y="5221224"/>
            <a:ext cx="4420563" cy="621792"/>
          </a:xfrm>
        </p:spPr>
        <p:txBody>
          <a:bodyPr rtlCol="0"/>
          <a:lstStyle>
            <a:lvl1pPr algn="l">
              <a:lnSpc>
                <a:spcPts val="5760"/>
              </a:lnSpc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75DF2D63-3FF5-D547-96B9-BE9CCD1ABA58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6" name="文本占位符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CN"/>
              <a:t>X</a:t>
            </a:r>
          </a:p>
        </p:txBody>
      </p:sp>
      <p:sp>
        <p:nvSpPr>
          <p:cNvPr id="22" name="文本占位符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CN"/>
              <a:t>X</a:t>
            </a:r>
          </a:p>
        </p:txBody>
      </p:sp>
      <p:sp>
        <p:nvSpPr>
          <p:cNvPr id="23" name="文本占位符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CN"/>
              <a:t>X</a:t>
            </a:r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CN"/>
              <a:t>X</a:t>
            </a:r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CN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rtlCol="0" anchor="t" anchorCtr="0"/>
          <a:lstStyle/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ea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 rtlCol="0"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ea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 rtlCol="0"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区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rtlCol="0" anchor="b" anchorCtr="0"/>
          <a:lstStyle/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ea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ea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  <p:sp>
        <p:nvSpPr>
          <p:cNvPr id="5" name="图片占位符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7" name="文本占位符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ea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4" name="图片占位符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rtlCol="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rtlCol="0" anchor="b">
            <a:noAutofit/>
          </a:bodyPr>
          <a:lstStyle>
            <a:lvl1pPr algn="ctr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rtlCol="0" anchor="ctr"/>
          <a:lstStyle>
            <a:lvl1pPr marL="0" indent="0" algn="ctr">
              <a:buNone/>
              <a:defRPr sz="2000" cap="all" baseline="0"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具有图像版权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 rtlCol="0"/>
          <a:lstStyle>
            <a:lvl1pPr>
              <a:defRPr spc="300" baseline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CN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 rtlCol="0"/>
          <a:lstStyle>
            <a:lvl1pPr>
              <a:defRPr spc="300" baseline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CN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rtlCol="0" anchor="ctr"/>
          <a:lstStyle>
            <a:lvl1pPr algn="ctr">
              <a:defRPr sz="4800" spc="300" baseline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 rtlCol="0"/>
          <a:lstStyle>
            <a:lvl1pPr>
              <a:defRPr spc="3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 rtlCol="0"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CN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 rtlCol="0"/>
          <a:lstStyle>
            <a:lvl1pPr algn="ctr">
              <a:defRPr spc="3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 rtlCol="0"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CN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CN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 rtlCol="0"/>
          <a:lstStyle>
            <a:lvl1pPr marL="0" indent="0" algn="l">
              <a:buNone/>
              <a:defRPr sz="2000" cap="all" spc="200" baseline="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rtlCol="0" anchor="b"/>
          <a:lstStyle>
            <a:lvl1pPr algn="l">
              <a:lnSpc>
                <a:spcPts val="5200"/>
              </a:lnSpc>
              <a:defRPr sz="3600" spc="0" baseline="0">
                <a:latin typeface="+mn-ea"/>
                <a:ea typeface="+mn-ea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  <p:sp>
        <p:nvSpPr>
          <p:cNvPr id="5" name="图片占位符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" name="图片占位符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7" name="图片占位符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8" name="图片占位符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18" name="直接连接符​​(S)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​​(S)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​​(S)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演示文稿标题</a:t>
            </a:r>
          </a:p>
        </p:txBody>
      </p:sp>
      <p:sp>
        <p:nvSpPr>
          <p:cNvPr id="5" name="图片占位符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" name="图片占位符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7" name="图片占位符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8" name="图片占位符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接连接符​​(S)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​​(S)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图片占位符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2" name="图片占位符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3" name="图片占位符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5" name="文本占位符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6" name="文本占位符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7" name="文本占位符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8" name="文本占位符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9" name="文本占位符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0" name="文本占位符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1" name="文本占位符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2" name="文本占位符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33" name="直接连接符​​(S)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​​(S)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​​(S)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(S)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rtl="0"/>
            <a:r>
              <a:rPr lang="zh-CN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Microsoft YaHei UI" panose="020B0504020200020000" pitchFamily="34" charset="0"/>
                <a:ea typeface="Microsoft YaHei UI"/>
              </a:defRPr>
            </a:lvl1pPr>
          </a:lstStyle>
          <a:p>
            <a:pPr rtl="0"/>
            <a:fld id="{75DF2D63-3FF5-D547-96B9-BE9CCD1ABA58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Microsoft YaHei UI" panose="020B0504020200020000" pitchFamily="34" charset="0"/>
                <a:ea typeface="Microsoft YaHei UI"/>
              </a:defRPr>
            </a:lvl1pPr>
          </a:lstStyle>
          <a:p>
            <a:pPr rtl="0"/>
            <a:r>
              <a:rPr lang="zh-CN"/>
              <a:t>演示文稿标题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ea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白色 DNA 结构">
            <a:extLst>
              <a:ext uri="{FF2B5EF4-FFF2-40B4-BE49-F238E27FC236}">
                <a16:creationId xmlns:a16="http://schemas.microsoft.com/office/drawing/2014/main" id="{7F21F877-E428-8BB2-045F-D9FA57744C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基于深度学习的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自动调制方式识别研究</a:t>
            </a: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D3FE44-803A-0FCA-D29B-EB40225C3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0" y="4736592"/>
            <a:ext cx="3603752" cy="1280160"/>
          </a:xfrm>
        </p:spPr>
        <p:txBody>
          <a:bodyPr rtlCol="0"/>
          <a:lstStyle/>
          <a:p>
            <a:pPr algn="r" rtl="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项目成员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赖宝林，徐健</a:t>
            </a:r>
            <a:endParaRPr 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36B278-584D-2120-FB29-2F0B5456F4FE}"/>
              </a:ext>
            </a:extLst>
          </p:cNvPr>
          <p:cNvSpPr txBox="1"/>
          <p:nvPr/>
        </p:nvSpPr>
        <p:spPr>
          <a:xfrm>
            <a:off x="1752600" y="752475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一、初始网络复现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C531EF-97B1-AA22-4B18-C17FB063600E}"/>
              </a:ext>
            </a:extLst>
          </p:cNvPr>
          <p:cNvSpPr txBox="1"/>
          <p:nvPr/>
        </p:nvSpPr>
        <p:spPr>
          <a:xfrm>
            <a:off x="1752600" y="1721465"/>
            <a:ext cx="5578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数据作为输入，网络模型性能评估</a:t>
            </a:r>
            <a:r>
              <a:rPr lang="zh-CN" altLang="en-US" dirty="0"/>
              <a:t>：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整体情况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17BF44-38C4-A68F-0262-E6E03CE5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39" y="3001045"/>
            <a:ext cx="3771012" cy="28282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31ECE3-96E3-80DF-E41E-D9A7B5667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414" y="3138205"/>
            <a:ext cx="3771012" cy="28282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11C40F-7B02-3B27-46E5-9D8E5352E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426" y="3001045"/>
            <a:ext cx="3771013" cy="28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36B278-584D-2120-FB29-2F0B5456F4FE}"/>
              </a:ext>
            </a:extLst>
          </p:cNvPr>
          <p:cNvSpPr txBox="1"/>
          <p:nvPr/>
        </p:nvSpPr>
        <p:spPr>
          <a:xfrm>
            <a:off x="1752600" y="752475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一、初始网络复现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C531EF-97B1-AA22-4B18-C17FB063600E}"/>
              </a:ext>
            </a:extLst>
          </p:cNvPr>
          <p:cNvSpPr txBox="1"/>
          <p:nvPr/>
        </p:nvSpPr>
        <p:spPr>
          <a:xfrm>
            <a:off x="1752600" y="1721465"/>
            <a:ext cx="6768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数据作为输入，网络模型性能评估：不同信噪比下表现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088A7A-CE8E-783B-3F81-7245B5D5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4" y="3266435"/>
            <a:ext cx="3246921" cy="24351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FBD964-34B1-0A3E-385C-46B65B763CBC}"/>
              </a:ext>
            </a:extLst>
          </p:cNvPr>
          <p:cNvSpPr txBox="1"/>
          <p:nvPr/>
        </p:nvSpPr>
        <p:spPr>
          <a:xfrm>
            <a:off x="1699099" y="286632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-10db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D28B31-B13D-5624-F15A-20D3E076A522}"/>
              </a:ext>
            </a:extLst>
          </p:cNvPr>
          <p:cNvSpPr txBox="1"/>
          <p:nvPr/>
        </p:nvSpPr>
        <p:spPr>
          <a:xfrm>
            <a:off x="4971805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434EB9-5F8D-BE74-4881-204C18C3088C}"/>
              </a:ext>
            </a:extLst>
          </p:cNvPr>
          <p:cNvSpPr txBox="1"/>
          <p:nvPr/>
        </p:nvSpPr>
        <p:spPr>
          <a:xfrm>
            <a:off x="8461866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10db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AA3B93-72DA-655A-3BAE-A210B2845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096" y="3266434"/>
            <a:ext cx="3142840" cy="23571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83AFBF-C60D-F0B0-392B-FDC29A6DC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646" y="3305465"/>
            <a:ext cx="3142839" cy="235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2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0674EA-CF4F-1522-55B0-B65F1AC2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75" y="1072803"/>
            <a:ext cx="3848551" cy="53960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761456-06DF-4522-9687-3C1ED8E7A76A}"/>
              </a:ext>
            </a:extLst>
          </p:cNvPr>
          <p:cNvSpPr txBox="1"/>
          <p:nvPr/>
        </p:nvSpPr>
        <p:spPr>
          <a:xfrm>
            <a:off x="1421448" y="548630"/>
            <a:ext cx="4209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二、优化初始网络，引入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LSTM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BB3822-3F80-1B51-F597-7C66532D0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222" y="240810"/>
            <a:ext cx="2988622" cy="62280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A468BA-745E-9CBD-39CC-89334CFF54F5}"/>
              </a:ext>
            </a:extLst>
          </p:cNvPr>
          <p:cNvSpPr txBox="1"/>
          <p:nvPr/>
        </p:nvSpPr>
        <p:spPr>
          <a:xfrm>
            <a:off x="749300" y="163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优化前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35DEF2-47E9-A488-CAA8-450C7FAE0FAD}"/>
              </a:ext>
            </a:extLst>
          </p:cNvPr>
          <p:cNvSpPr txBox="1"/>
          <p:nvPr/>
        </p:nvSpPr>
        <p:spPr>
          <a:xfrm>
            <a:off x="6375890" y="163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优化后</a:t>
            </a:r>
          </a:p>
        </p:txBody>
      </p:sp>
    </p:spTree>
    <p:extLst>
      <p:ext uri="{BB962C8B-B14F-4D97-AF65-F5344CB8AC3E}">
        <p14:creationId xmlns:p14="http://schemas.microsoft.com/office/powerpoint/2010/main" val="321255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961A73-BCF3-5023-5C7A-829950E0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24" y="3429000"/>
            <a:ext cx="3798734" cy="28490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F94E15-CB0B-FC83-157F-E62009E58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42" y="3429000"/>
            <a:ext cx="3985556" cy="29891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1C5BFE-C6F7-0276-1661-BB99CDF6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116" y="3545809"/>
            <a:ext cx="3892978" cy="29197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4C0AA9-5711-9A4D-D001-FC0BA5449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116" y="392458"/>
            <a:ext cx="3771012" cy="28282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335639-9984-C433-C944-8238676FF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84" y="261612"/>
            <a:ext cx="3945473" cy="29591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353D307-A12F-EB71-5916-1D0D6CB25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3528" y="261612"/>
            <a:ext cx="3771013" cy="282826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51D28D0-A400-2139-2CEF-C20780937E84}"/>
              </a:ext>
            </a:extLst>
          </p:cNvPr>
          <p:cNvSpPr txBox="1"/>
          <p:nvPr/>
        </p:nvSpPr>
        <p:spPr>
          <a:xfrm>
            <a:off x="350259" y="2616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优化前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4AAA51-B0E5-CA93-A887-1F93945BF916}"/>
              </a:ext>
            </a:extLst>
          </p:cNvPr>
          <p:cNvSpPr txBox="1"/>
          <p:nvPr/>
        </p:nvSpPr>
        <p:spPr>
          <a:xfrm>
            <a:off x="350259" y="32679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优化后</a:t>
            </a:r>
          </a:p>
        </p:txBody>
      </p:sp>
    </p:spTree>
    <p:extLst>
      <p:ext uri="{BB962C8B-B14F-4D97-AF65-F5344CB8AC3E}">
        <p14:creationId xmlns:p14="http://schemas.microsoft.com/office/powerpoint/2010/main" val="54321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2FBD964-34B1-0A3E-385C-46B65B763CBC}"/>
              </a:ext>
            </a:extLst>
          </p:cNvPr>
          <p:cNvSpPr txBox="1"/>
          <p:nvPr/>
        </p:nvSpPr>
        <p:spPr>
          <a:xfrm>
            <a:off x="1699099" y="286632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-10db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8A768E-FA8C-08E3-7121-2AB159611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096" y="3305465"/>
            <a:ext cx="3142838" cy="23571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D28B31-B13D-5624-F15A-20D3E076A522}"/>
              </a:ext>
            </a:extLst>
          </p:cNvPr>
          <p:cNvSpPr txBox="1"/>
          <p:nvPr/>
        </p:nvSpPr>
        <p:spPr>
          <a:xfrm>
            <a:off x="4971805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434EB9-5F8D-BE74-4881-204C18C3088C}"/>
              </a:ext>
            </a:extLst>
          </p:cNvPr>
          <p:cNvSpPr txBox="1"/>
          <p:nvPr/>
        </p:nvSpPr>
        <p:spPr>
          <a:xfrm>
            <a:off x="8461866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10db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2F668B-FFFA-7BD0-2803-67A2FC223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15" y="3266434"/>
            <a:ext cx="3142838" cy="23571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9F521-41C1-822E-FA54-A079D5B95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147" y="3305465"/>
            <a:ext cx="3142840" cy="23571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2FD0BD-0F35-CD7D-E1CB-58FEB6762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34" y="509195"/>
            <a:ext cx="3246921" cy="24351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501546-2358-1A88-DF1B-4F482E7D1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566" y="509195"/>
            <a:ext cx="3142839" cy="23571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5651FC-590B-ADC2-3D1A-02795B18A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016" y="548225"/>
            <a:ext cx="3142838" cy="23571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133752B-B76C-C7EA-2C4B-1AC75A2E8D9F}"/>
              </a:ext>
            </a:extLst>
          </p:cNvPr>
          <p:cNvSpPr txBox="1"/>
          <p:nvPr/>
        </p:nvSpPr>
        <p:spPr>
          <a:xfrm>
            <a:off x="127647" y="15421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优化前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5EA2C7-22DD-340C-66B0-7C9256340082}"/>
              </a:ext>
            </a:extLst>
          </p:cNvPr>
          <p:cNvSpPr txBox="1"/>
          <p:nvPr/>
        </p:nvSpPr>
        <p:spPr>
          <a:xfrm>
            <a:off x="127647" y="4114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优化后</a:t>
            </a:r>
          </a:p>
        </p:txBody>
      </p:sp>
    </p:spTree>
    <p:extLst>
      <p:ext uri="{BB962C8B-B14F-4D97-AF65-F5344CB8AC3E}">
        <p14:creationId xmlns:p14="http://schemas.microsoft.com/office/powerpoint/2010/main" val="3104572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761456-06DF-4522-9687-3C1ED8E7A76A}"/>
              </a:ext>
            </a:extLst>
          </p:cNvPr>
          <p:cNvSpPr txBox="1"/>
          <p:nvPr/>
        </p:nvSpPr>
        <p:spPr>
          <a:xfrm>
            <a:off x="1421448" y="54863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三、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CNN_LSTM + AP_LSTM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双路结构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BB3822-3F80-1B51-F597-7C66532D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22" y="418610"/>
            <a:ext cx="2988622" cy="62280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CDBDC6A-02E4-D135-0E2D-019FA70C9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449" y="1161703"/>
            <a:ext cx="3848551" cy="53960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E6B94E-CA97-6B1B-EB52-54009FA83F6F}"/>
              </a:ext>
            </a:extLst>
          </p:cNvPr>
          <p:cNvSpPr txBox="1"/>
          <p:nvPr/>
        </p:nvSpPr>
        <p:spPr>
          <a:xfrm>
            <a:off x="6587926" y="2732529"/>
            <a:ext cx="61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6FF60C-8A16-F092-975C-F89E00461F75}"/>
              </a:ext>
            </a:extLst>
          </p:cNvPr>
          <p:cNvSpPr txBox="1"/>
          <p:nvPr/>
        </p:nvSpPr>
        <p:spPr>
          <a:xfrm>
            <a:off x="856429" y="1161703"/>
            <a:ext cx="2782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路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(AP)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2575AA-3ED9-82C4-880D-2C1F46C336C2}"/>
              </a:ext>
            </a:extLst>
          </p:cNvPr>
          <p:cNvSpPr txBox="1"/>
          <p:nvPr/>
        </p:nvSpPr>
        <p:spPr>
          <a:xfrm>
            <a:off x="6587926" y="1167706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路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(IQ)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944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961A73-BCF3-5023-5C7A-829950E0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24" y="392458"/>
            <a:ext cx="3798734" cy="28490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F94E15-CB0B-FC83-157F-E62009E58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42" y="392458"/>
            <a:ext cx="3985556" cy="29891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1C5BFE-C6F7-0276-1661-BB99CDF6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116" y="509267"/>
            <a:ext cx="3892978" cy="29197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51D28D0-A400-2139-2CEF-C20780937E84}"/>
              </a:ext>
            </a:extLst>
          </p:cNvPr>
          <p:cNvSpPr txBox="1"/>
          <p:nvPr/>
        </p:nvSpPr>
        <p:spPr>
          <a:xfrm>
            <a:off x="350259" y="2616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优化前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4AAA51-B0E5-CA93-A887-1F93945BF916}"/>
              </a:ext>
            </a:extLst>
          </p:cNvPr>
          <p:cNvSpPr txBox="1"/>
          <p:nvPr/>
        </p:nvSpPr>
        <p:spPr>
          <a:xfrm>
            <a:off x="350259" y="32917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优化后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39B8B6-DE72-8DC6-AB59-08E9B6474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184" y="3429000"/>
            <a:ext cx="3985557" cy="29891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D3BC80-DD80-0F71-316B-4791839BD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921" y="3661042"/>
            <a:ext cx="3892977" cy="29197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CEB580-6625-969A-4CFA-B45F1947B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9369" y="3661042"/>
            <a:ext cx="3798735" cy="28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1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2FBD964-34B1-0A3E-385C-46B65B763CBC}"/>
              </a:ext>
            </a:extLst>
          </p:cNvPr>
          <p:cNvSpPr txBox="1"/>
          <p:nvPr/>
        </p:nvSpPr>
        <p:spPr>
          <a:xfrm>
            <a:off x="1699099" y="286632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-10db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8A768E-FA8C-08E3-7121-2AB159611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385" y="548226"/>
            <a:ext cx="3356060" cy="25170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D28B31-B13D-5624-F15A-20D3E076A522}"/>
              </a:ext>
            </a:extLst>
          </p:cNvPr>
          <p:cNvSpPr txBox="1"/>
          <p:nvPr/>
        </p:nvSpPr>
        <p:spPr>
          <a:xfrm>
            <a:off x="4971805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434EB9-5F8D-BE74-4881-204C18C3088C}"/>
              </a:ext>
            </a:extLst>
          </p:cNvPr>
          <p:cNvSpPr txBox="1"/>
          <p:nvPr/>
        </p:nvSpPr>
        <p:spPr>
          <a:xfrm>
            <a:off x="8461866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10db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2F668B-FFFA-7BD0-2803-67A2FC223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10" y="529589"/>
            <a:ext cx="3142838" cy="23571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9F521-41C1-822E-FA54-A079D5B95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817" y="523651"/>
            <a:ext cx="3222567" cy="24169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133752B-B76C-C7EA-2C4B-1AC75A2E8D9F}"/>
              </a:ext>
            </a:extLst>
          </p:cNvPr>
          <p:cNvSpPr txBox="1"/>
          <p:nvPr/>
        </p:nvSpPr>
        <p:spPr>
          <a:xfrm>
            <a:off x="127647" y="15421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优化前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5EA2C7-22DD-340C-66B0-7C9256340082}"/>
              </a:ext>
            </a:extLst>
          </p:cNvPr>
          <p:cNvSpPr txBox="1"/>
          <p:nvPr/>
        </p:nvSpPr>
        <p:spPr>
          <a:xfrm>
            <a:off x="127647" y="4114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优化后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44FF02-9E1C-4520-F3B9-732787C2E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18" y="3366689"/>
            <a:ext cx="3668213" cy="27511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779EAE-E271-BA24-EB3C-CE2777BC1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72" y="3366689"/>
            <a:ext cx="3668214" cy="27511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744D1E-C68E-FE0A-9E52-E47C237F0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4031" y="3529287"/>
            <a:ext cx="3356061" cy="25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02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761456-06DF-4522-9687-3C1ED8E7A76A}"/>
              </a:ext>
            </a:extLst>
          </p:cNvPr>
          <p:cNvSpPr txBox="1"/>
          <p:nvPr/>
        </p:nvSpPr>
        <p:spPr>
          <a:xfrm>
            <a:off x="1421448" y="54863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四、利用人工特征强化网络方案选择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DB44311-5415-70F6-D4D4-5075B3520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48" y="1857633"/>
            <a:ext cx="8323809" cy="413333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655E0E3-CA65-D5B3-C46B-D6031C96D4CB}"/>
              </a:ext>
            </a:extLst>
          </p:cNvPr>
          <p:cNvSpPr txBox="1"/>
          <p:nvPr/>
        </p:nvSpPr>
        <p:spPr>
          <a:xfrm>
            <a:off x="1474535" y="148830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常用调制方式信号各高阶累积量理论值</a:t>
            </a:r>
          </a:p>
        </p:txBody>
      </p:sp>
    </p:spTree>
    <p:extLst>
      <p:ext uri="{BB962C8B-B14F-4D97-AF65-F5344CB8AC3E}">
        <p14:creationId xmlns:p14="http://schemas.microsoft.com/office/powerpoint/2010/main" val="2737525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761456-06DF-4522-9687-3C1ED8E7A76A}"/>
              </a:ext>
            </a:extLst>
          </p:cNvPr>
          <p:cNvSpPr txBox="1"/>
          <p:nvPr/>
        </p:nvSpPr>
        <p:spPr>
          <a:xfrm>
            <a:off x="1421448" y="54863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四、利用人工特征强化网络方案选择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B7189A-66F8-D2AB-16B7-DD03E4A1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48" y="1179814"/>
            <a:ext cx="8333333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1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54048"/>
            <a:ext cx="3886200" cy="548640"/>
          </a:xfrm>
        </p:spPr>
        <p:txBody>
          <a:bodyPr rtlCol="0"/>
          <a:lstStyle/>
          <a:p>
            <a:pPr rtl="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研究过程</a:t>
            </a:r>
            <a:r>
              <a:rPr lang="zh-CN" dirty="0"/>
              <a:t>​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dirty="0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CN" smtClean="0"/>
              <a:pPr rtl="0"/>
              <a:t>2</a:t>
            </a:fld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0" y="1409700"/>
            <a:ext cx="9994900" cy="4337051"/>
          </a:xfrm>
        </p:spPr>
        <p:txBody>
          <a:bodyPr rtlCol="0"/>
          <a:lstStyle/>
          <a:p>
            <a:pPr rtl="0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一、初始网络复现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rtl="0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二、优化初始网络，引入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LSTM</a:t>
            </a:r>
          </a:p>
          <a:p>
            <a:pPr rtl="0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三、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 CNN_LSTM + AP_LSTM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双路结构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rtl="0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四、利用人工特征强化网络方案选择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rtl="0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五、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CNN_LSTM+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高阶累积量特征参数</a:t>
            </a:r>
            <a:endParaRPr 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761456-06DF-4522-9687-3C1ED8E7A76A}"/>
              </a:ext>
            </a:extLst>
          </p:cNvPr>
          <p:cNvSpPr txBox="1"/>
          <p:nvPr/>
        </p:nvSpPr>
        <p:spPr>
          <a:xfrm>
            <a:off x="1421448" y="54863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四、利用人工特征强化网络方案选择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F99ED6-289B-C582-519F-6D9D2840D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21" y="1187542"/>
            <a:ext cx="8705955" cy="1581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B0125B-EB9E-9306-D488-99A1FFCB8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448" y="3781612"/>
            <a:ext cx="8856442" cy="103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14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761456-06DF-4522-9687-3C1ED8E7A76A}"/>
              </a:ext>
            </a:extLst>
          </p:cNvPr>
          <p:cNvSpPr txBox="1"/>
          <p:nvPr/>
        </p:nvSpPr>
        <p:spPr>
          <a:xfrm>
            <a:off x="1421448" y="54863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四、利用人工特征强化网络方案选择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087A9F-212E-5C1F-C0EC-BAED8FF1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48" y="2041685"/>
            <a:ext cx="7485714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99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761456-06DF-4522-9687-3C1ED8E7A76A}"/>
              </a:ext>
            </a:extLst>
          </p:cNvPr>
          <p:cNvSpPr txBox="1"/>
          <p:nvPr/>
        </p:nvSpPr>
        <p:spPr>
          <a:xfrm>
            <a:off x="1421448" y="548630"/>
            <a:ext cx="5751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五、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CNN_LSTM +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高阶累积量特征参数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BB3822-3F80-1B51-F597-7C66532D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22" y="418610"/>
            <a:ext cx="2988622" cy="62280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E6B94E-CA97-6B1B-EB52-54009FA83F6F}"/>
              </a:ext>
            </a:extLst>
          </p:cNvPr>
          <p:cNvSpPr txBox="1"/>
          <p:nvPr/>
        </p:nvSpPr>
        <p:spPr>
          <a:xfrm>
            <a:off x="7918470" y="4673768"/>
            <a:ext cx="58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6FF60C-8A16-F092-975C-F89E00461F75}"/>
              </a:ext>
            </a:extLst>
          </p:cNvPr>
          <p:cNvSpPr txBox="1"/>
          <p:nvPr/>
        </p:nvSpPr>
        <p:spPr>
          <a:xfrm>
            <a:off x="444500" y="1161703"/>
            <a:ext cx="3193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路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高阶累积量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2575AA-3ED9-82C4-880D-2C1F46C336C2}"/>
              </a:ext>
            </a:extLst>
          </p:cNvPr>
          <p:cNvSpPr txBox="1"/>
          <p:nvPr/>
        </p:nvSpPr>
        <p:spPr>
          <a:xfrm>
            <a:off x="6587926" y="1167706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路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(IQ)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0AD72-4835-FDA1-0781-87621B5B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28" y="4673767"/>
            <a:ext cx="5548376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55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961A73-BCF3-5023-5C7A-829950E0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24" y="392458"/>
            <a:ext cx="3798734" cy="28490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F94E15-CB0B-FC83-157F-E62009E58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42" y="392458"/>
            <a:ext cx="3985556" cy="29891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1C5BFE-C6F7-0276-1661-BB99CDF6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116" y="509267"/>
            <a:ext cx="3892978" cy="29197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51D28D0-A400-2139-2CEF-C20780937E84}"/>
              </a:ext>
            </a:extLst>
          </p:cNvPr>
          <p:cNvSpPr txBox="1"/>
          <p:nvPr/>
        </p:nvSpPr>
        <p:spPr>
          <a:xfrm>
            <a:off x="350259" y="2616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优化前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4AAA51-B0E5-CA93-A887-1F93945BF916}"/>
              </a:ext>
            </a:extLst>
          </p:cNvPr>
          <p:cNvSpPr txBox="1"/>
          <p:nvPr/>
        </p:nvSpPr>
        <p:spPr>
          <a:xfrm>
            <a:off x="350259" y="32917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优化后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CC14772-D7C1-6656-1796-5F3527E02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21" y="3676655"/>
            <a:ext cx="3892977" cy="29197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7EFC1F9-B69C-462F-A897-B643C501F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7519" y="3872551"/>
            <a:ext cx="3370585" cy="25279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07A4BFC-9186-B6E5-3356-816D3B725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4924" y="3614290"/>
            <a:ext cx="3645923" cy="27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66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2FBD964-34B1-0A3E-385C-46B65B763CBC}"/>
              </a:ext>
            </a:extLst>
          </p:cNvPr>
          <p:cNvSpPr txBox="1"/>
          <p:nvPr/>
        </p:nvSpPr>
        <p:spPr>
          <a:xfrm>
            <a:off x="1699099" y="286632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-10db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D28B31-B13D-5624-F15A-20D3E076A522}"/>
              </a:ext>
            </a:extLst>
          </p:cNvPr>
          <p:cNvSpPr txBox="1"/>
          <p:nvPr/>
        </p:nvSpPr>
        <p:spPr>
          <a:xfrm>
            <a:off x="4971805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434EB9-5F8D-BE74-4881-204C18C3088C}"/>
              </a:ext>
            </a:extLst>
          </p:cNvPr>
          <p:cNvSpPr txBox="1"/>
          <p:nvPr/>
        </p:nvSpPr>
        <p:spPr>
          <a:xfrm>
            <a:off x="8461866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10db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133752B-B76C-C7EA-2C4B-1AC75A2E8D9F}"/>
              </a:ext>
            </a:extLst>
          </p:cNvPr>
          <p:cNvSpPr txBox="1"/>
          <p:nvPr/>
        </p:nvSpPr>
        <p:spPr>
          <a:xfrm>
            <a:off x="127647" y="15421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优化前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5EA2C7-22DD-340C-66B0-7C9256340082}"/>
              </a:ext>
            </a:extLst>
          </p:cNvPr>
          <p:cNvSpPr txBox="1"/>
          <p:nvPr/>
        </p:nvSpPr>
        <p:spPr>
          <a:xfrm>
            <a:off x="127647" y="4114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优化后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44FF02-9E1C-4520-F3B9-732787C2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818" y="188830"/>
            <a:ext cx="3668213" cy="27511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779EAE-E271-BA24-EB3C-CE2777BC1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72" y="188830"/>
            <a:ext cx="3668214" cy="27511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744D1E-C68E-FE0A-9E52-E47C237F0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31" y="351428"/>
            <a:ext cx="3356061" cy="25170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70FC30-3CF1-6791-BF79-A593BAFD1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613" y="3333012"/>
            <a:ext cx="3654773" cy="27410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418A50-A6F0-DB8D-562B-72E6C3B19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589" y="3372261"/>
            <a:ext cx="3657735" cy="27433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AEE040-D64F-9A71-837C-873215708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127" y="3429000"/>
            <a:ext cx="3356062" cy="25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73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761456-06DF-4522-9687-3C1ED8E7A76A}"/>
              </a:ext>
            </a:extLst>
          </p:cNvPr>
          <p:cNvSpPr txBox="1"/>
          <p:nvPr/>
        </p:nvSpPr>
        <p:spPr>
          <a:xfrm>
            <a:off x="1421448" y="548630"/>
            <a:ext cx="5751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五、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CNN_LSTM +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高阶累积量特征参数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BB3822-3F80-1B51-F597-7C66532D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22" y="418610"/>
            <a:ext cx="2988622" cy="62280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E6B94E-CA97-6B1B-EB52-54009FA83F6F}"/>
              </a:ext>
            </a:extLst>
          </p:cNvPr>
          <p:cNvSpPr txBox="1"/>
          <p:nvPr/>
        </p:nvSpPr>
        <p:spPr>
          <a:xfrm>
            <a:off x="7918470" y="4673768"/>
            <a:ext cx="58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6FF60C-8A16-F092-975C-F89E00461F75}"/>
              </a:ext>
            </a:extLst>
          </p:cNvPr>
          <p:cNvSpPr txBox="1"/>
          <p:nvPr/>
        </p:nvSpPr>
        <p:spPr>
          <a:xfrm>
            <a:off x="444500" y="1161703"/>
            <a:ext cx="3193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路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高阶累积量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2575AA-3ED9-82C4-880D-2C1F46C336C2}"/>
              </a:ext>
            </a:extLst>
          </p:cNvPr>
          <p:cNvSpPr txBox="1"/>
          <p:nvPr/>
        </p:nvSpPr>
        <p:spPr>
          <a:xfrm>
            <a:off x="6587926" y="1167706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路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(IQ)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0AD72-4835-FDA1-0781-87621B5B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28" y="4673767"/>
            <a:ext cx="5548376" cy="64633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11399F-AB8B-2A15-A228-706CE4A23D33}"/>
              </a:ext>
            </a:extLst>
          </p:cNvPr>
          <p:cNvSpPr txBox="1"/>
          <p:nvPr/>
        </p:nvSpPr>
        <p:spPr>
          <a:xfrm>
            <a:off x="1103006" y="2657365"/>
            <a:ext cx="4154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改进：增加人工参数，全面用上矩，各阶累积量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0EECE7-114E-5C75-6C13-6941335B1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596" y="4782352"/>
            <a:ext cx="590476" cy="47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40B4D4-9C37-D18A-1238-2CC0F27EA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325" y="4763598"/>
            <a:ext cx="590476" cy="4666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F511F3-433B-9782-6800-AE9E5970A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59" y="4810923"/>
            <a:ext cx="504762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98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151D28D0-A400-2139-2CEF-C20780937E84}"/>
              </a:ext>
            </a:extLst>
          </p:cNvPr>
          <p:cNvSpPr txBox="1"/>
          <p:nvPr/>
        </p:nvSpPr>
        <p:spPr>
          <a:xfrm>
            <a:off x="350259" y="26161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优化前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4AAA51-B0E5-CA93-A887-1F93945BF916}"/>
              </a:ext>
            </a:extLst>
          </p:cNvPr>
          <p:cNvSpPr txBox="1"/>
          <p:nvPr/>
        </p:nvSpPr>
        <p:spPr>
          <a:xfrm>
            <a:off x="350259" y="32917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优化后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CC14772-D7C1-6656-1796-5F3527E0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59" y="556643"/>
            <a:ext cx="3892977" cy="29197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7EFC1F9-B69C-462F-A897-B643C501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719" y="763771"/>
            <a:ext cx="3370585" cy="25279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07A4BFC-9186-B6E5-3356-816D3B725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441" y="556643"/>
            <a:ext cx="3645923" cy="27344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6FE3BC-4561-6D2E-B804-9A626D7E5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24" y="3654246"/>
            <a:ext cx="3468840" cy="26016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C99EAD-4576-0532-E5FB-113C671B5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664" y="3635208"/>
            <a:ext cx="3710860" cy="2783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B5B226-CB39-9020-4E3D-1340BE977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881" y="3498838"/>
            <a:ext cx="3553638" cy="26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61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2FBD964-34B1-0A3E-385C-46B65B763CBC}"/>
              </a:ext>
            </a:extLst>
          </p:cNvPr>
          <p:cNvSpPr txBox="1"/>
          <p:nvPr/>
        </p:nvSpPr>
        <p:spPr>
          <a:xfrm>
            <a:off x="1699099" y="286632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-6db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D28B31-B13D-5624-F15A-20D3E076A522}"/>
              </a:ext>
            </a:extLst>
          </p:cNvPr>
          <p:cNvSpPr txBox="1"/>
          <p:nvPr/>
        </p:nvSpPr>
        <p:spPr>
          <a:xfrm>
            <a:off x="4971805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2db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434EB9-5F8D-BE74-4881-204C18C3088C}"/>
              </a:ext>
            </a:extLst>
          </p:cNvPr>
          <p:cNvSpPr txBox="1"/>
          <p:nvPr/>
        </p:nvSpPr>
        <p:spPr>
          <a:xfrm>
            <a:off x="8461866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10db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133752B-B76C-C7EA-2C4B-1AC75A2E8D9F}"/>
              </a:ext>
            </a:extLst>
          </p:cNvPr>
          <p:cNvSpPr txBox="1"/>
          <p:nvPr/>
        </p:nvSpPr>
        <p:spPr>
          <a:xfrm>
            <a:off x="127647" y="15421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优化前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5EA2C7-22DD-340C-66B0-7C9256340082}"/>
              </a:ext>
            </a:extLst>
          </p:cNvPr>
          <p:cNvSpPr txBox="1"/>
          <p:nvPr/>
        </p:nvSpPr>
        <p:spPr>
          <a:xfrm>
            <a:off x="127647" y="4114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优化后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70FC30-3CF1-6791-BF79-A593BAFD1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354" y="171583"/>
            <a:ext cx="3654773" cy="27410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AEE040-D64F-9A71-837C-873215708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09" y="162054"/>
            <a:ext cx="3356062" cy="251704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B8961B7-A5F3-DBB9-490D-7F64BEBE4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51" y="171583"/>
            <a:ext cx="3356063" cy="25170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21AFFF0-C2DE-788C-0EF5-E4914B880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84" y="3591566"/>
            <a:ext cx="3356063" cy="25170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08C71E-6F50-6D19-0330-FB2EB0EBC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7968" y="3505009"/>
            <a:ext cx="3356063" cy="25170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F81F80-5E7E-673A-FB67-0C018CFD8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6609" y="3418452"/>
            <a:ext cx="3356063" cy="25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90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 descr="白色 DNA 结构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7FFC60-FFE3-504B-3620-707C3C2C597E}"/>
              </a:ext>
            </a:extLst>
          </p:cNvPr>
          <p:cNvSpPr txBox="1"/>
          <p:nvPr/>
        </p:nvSpPr>
        <p:spPr>
          <a:xfrm>
            <a:off x="5003799" y="7620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展望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2E6FE6-528D-7886-A6EF-E6EC8058204A}"/>
              </a:ext>
            </a:extLst>
          </p:cNvPr>
          <p:cNvSpPr txBox="1"/>
          <p:nvPr/>
        </p:nvSpPr>
        <p:spPr>
          <a:xfrm>
            <a:off x="1397485" y="2047219"/>
            <a:ext cx="98796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一、更丰富的调制方式，针对不同通信场景模拟不同数据集，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提高分类网络在固定场景下的泛化能力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二、硬件实现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三、无监督学习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 descr="白色 DNA 结构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标题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谢谢 </a:t>
            </a:r>
          </a:p>
        </p:txBody>
      </p:sp>
    </p:spTree>
    <p:extLst>
      <p:ext uri="{BB962C8B-B14F-4D97-AF65-F5344CB8AC3E}">
        <p14:creationId xmlns:p14="http://schemas.microsoft.com/office/powerpoint/2010/main" val="314088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36B278-584D-2120-FB29-2F0B5456F4FE}"/>
              </a:ext>
            </a:extLst>
          </p:cNvPr>
          <p:cNvSpPr txBox="1"/>
          <p:nvPr/>
        </p:nvSpPr>
        <p:spPr>
          <a:xfrm>
            <a:off x="1663700" y="749300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一、初始网络复现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C531EF-97B1-AA22-4B18-C17FB063600E}"/>
              </a:ext>
            </a:extLst>
          </p:cNvPr>
          <p:cNvSpPr txBox="1"/>
          <p:nvPr/>
        </p:nvSpPr>
        <p:spPr>
          <a:xfrm>
            <a:off x="1663700" y="1460500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特征材料选取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：时域图，频域图，星座图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(IQ)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，幅度相位图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(AP)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C27252-3B89-AAF8-B2F2-D4929778432C}"/>
              </a:ext>
            </a:extLst>
          </p:cNvPr>
          <p:cNvSpPr txBox="1"/>
          <p:nvPr/>
        </p:nvSpPr>
        <p:spPr>
          <a:xfrm>
            <a:off x="1765300" y="2362200"/>
            <a:ext cx="9182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时域图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：调制信号时域波形，对同一族调制的区分度不敏感，且引入噪声，衰弱等信道效应后图形失真，对调制方式特征的表现能力较弱。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频域图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：频谱图可以直观反映调制信号的频域特性，然而仅仅对频率调制敏感，对幅度和相位调制无法区分，故排除。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星座图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：完整体现了各种调制信号的幅度相位变化，对同族和不同族之间的调制方式具有良好的区分度。在引入信道效应后依然具有较强辨识度。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幅度相位图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：直观体现了调制信号的幅度和相位变化，划入基础研究范围。</a:t>
            </a:r>
          </a:p>
        </p:txBody>
      </p:sp>
    </p:spTree>
    <p:extLst>
      <p:ext uri="{BB962C8B-B14F-4D97-AF65-F5344CB8AC3E}">
        <p14:creationId xmlns:p14="http://schemas.microsoft.com/office/powerpoint/2010/main" val="2643047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36B278-584D-2120-FB29-2F0B5456F4FE}"/>
              </a:ext>
            </a:extLst>
          </p:cNvPr>
          <p:cNvSpPr txBox="1"/>
          <p:nvPr/>
        </p:nvSpPr>
        <p:spPr>
          <a:xfrm>
            <a:off x="1663700" y="749300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一、初始网络复现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B9E6DF-58AD-749D-5430-456A1166483A}"/>
              </a:ext>
            </a:extLst>
          </p:cNvPr>
          <p:cNvSpPr txBox="1"/>
          <p:nvPr/>
        </p:nvSpPr>
        <p:spPr>
          <a:xfrm>
            <a:off x="1244600" y="1803400"/>
            <a:ext cx="8915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数据集选取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为了增加调制识别系统在实际信道中的表现能力，我们的数据集应该包含常见的调制方式，多种信噪比，数据量丰富等特点，同时引入信道衰弱，频率偏移，相位偏移等效应，用于模拟真实无合作通信场景。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E99762-21A5-9B42-7EFA-B7838BED1DD8}"/>
              </a:ext>
            </a:extLst>
          </p:cNvPr>
          <p:cNvSpPr txBox="1"/>
          <p:nvPr/>
        </p:nvSpPr>
        <p:spPr>
          <a:xfrm>
            <a:off x="1155700" y="3261162"/>
            <a:ext cx="104006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最终采用：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由布拉德利大学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O’Shea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等人提供的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Radio ML2016.10a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实验数据集。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该数据集共包含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220000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条信号样本，每条信号样本有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个采样点，有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种调制信号 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8PSK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AM-DSB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AM-SSB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BPSK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CPFSK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GFSK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PAM4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QAM16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QAM64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QPSK 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WBFM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，每种调制信号在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[-20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18]d B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范围内每隔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2d B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条样本。该数据集是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利用开源软件无线电平台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GNU Radio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生成，在产生过程中采用了大量真实语音信号，并采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用了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GNU Radio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中动态信道模型模拟了许多信道效应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91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0C36F0-7CD4-2C9D-7F0F-862FA0ED0B84}"/>
              </a:ext>
            </a:extLst>
          </p:cNvPr>
          <p:cNvSpPr txBox="1"/>
          <p:nvPr/>
        </p:nvSpPr>
        <p:spPr>
          <a:xfrm>
            <a:off x="1325694" y="72679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常用调制方式的实际采样星座图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C84EF0-47E1-57D7-0231-A92A7C49C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" y="1499632"/>
            <a:ext cx="2789065" cy="2091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8F29F4-471B-EA05-092F-659E0142A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528" y="1499632"/>
            <a:ext cx="2858973" cy="21442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34BBD3-6216-87EF-82DC-DD0AF106F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64" y="1499632"/>
            <a:ext cx="2789066" cy="20917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549C1F-C385-8DDA-B748-83EC448DA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292" y="1499632"/>
            <a:ext cx="2858974" cy="21442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FCEE7D-231D-9326-4495-B59E9C45A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71" y="3643862"/>
            <a:ext cx="2858974" cy="21442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A7327F-2743-F6C3-A07B-B32A93C021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7573" y="3617646"/>
            <a:ext cx="2858973" cy="21442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AE51E2C-DE6D-68BA-4C25-895D71A8D9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113" y="3591429"/>
            <a:ext cx="2864568" cy="2148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A2DFB8-E17A-6008-D9A5-77DD5802A23E}"/>
              </a:ext>
            </a:extLst>
          </p:cNvPr>
          <p:cNvSpPr txBox="1"/>
          <p:nvPr/>
        </p:nvSpPr>
        <p:spPr>
          <a:xfrm>
            <a:off x="1689397" y="13018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2PSK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441805-9ECB-F2EF-5AB2-2DAD925CB454}"/>
              </a:ext>
            </a:extLst>
          </p:cNvPr>
          <p:cNvSpPr txBox="1"/>
          <p:nvPr/>
        </p:nvSpPr>
        <p:spPr>
          <a:xfrm>
            <a:off x="4208399" y="13012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QPSK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4BFE90-7C6C-B0E7-7CBE-CD7BE773B1E3}"/>
              </a:ext>
            </a:extLst>
          </p:cNvPr>
          <p:cNvSpPr txBox="1"/>
          <p:nvPr/>
        </p:nvSpPr>
        <p:spPr>
          <a:xfrm>
            <a:off x="6871697" y="1314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8PSK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CCB3BD-7A71-D3C4-55AB-FC4263E2CC8F}"/>
              </a:ext>
            </a:extLst>
          </p:cNvPr>
          <p:cNvSpPr txBox="1"/>
          <p:nvPr/>
        </p:nvSpPr>
        <p:spPr>
          <a:xfrm>
            <a:off x="9660763" y="13022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CPFSK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32ECA5-BB31-AD00-A0A1-9A2C8089F676}"/>
              </a:ext>
            </a:extLst>
          </p:cNvPr>
          <p:cNvSpPr txBox="1"/>
          <p:nvPr/>
        </p:nvSpPr>
        <p:spPr>
          <a:xfrm>
            <a:off x="1612473" y="34591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GFSK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9A7A25-CBCA-53CB-A595-E3B0E9E94349}"/>
              </a:ext>
            </a:extLst>
          </p:cNvPr>
          <p:cNvSpPr txBox="1"/>
          <p:nvPr/>
        </p:nvSpPr>
        <p:spPr>
          <a:xfrm>
            <a:off x="4265076" y="34606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WBFK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022183-6C1D-4319-0A75-504A1A93C55B}"/>
              </a:ext>
            </a:extLst>
          </p:cNvPr>
          <p:cNvSpPr txBox="1"/>
          <p:nvPr/>
        </p:nvSpPr>
        <p:spPr>
          <a:xfrm>
            <a:off x="7067189" y="34592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PAM4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5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0C36F0-7CD4-2C9D-7F0F-862FA0ED0B84}"/>
              </a:ext>
            </a:extLst>
          </p:cNvPr>
          <p:cNvSpPr txBox="1"/>
          <p:nvPr/>
        </p:nvSpPr>
        <p:spPr>
          <a:xfrm>
            <a:off x="1778000" y="11303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常用调制方式的实际采样星座图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EB5F5-804B-EC94-4B3F-DE5001A07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4" y="1684298"/>
            <a:ext cx="2986481" cy="22398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8EFD14-3B7E-1992-99F7-D5B31E686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701" y="1684298"/>
            <a:ext cx="2986481" cy="22398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0DEA2D-8E97-4FB4-B182-AE296B0E9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575" y="1684297"/>
            <a:ext cx="2986481" cy="22398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330C22-64F3-07BF-0009-F1A412671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172" y="1684296"/>
            <a:ext cx="2986481" cy="22230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D65556-DD79-6E26-EF0C-846BD9FBA56E}"/>
              </a:ext>
            </a:extLst>
          </p:cNvPr>
          <p:cNvSpPr txBox="1"/>
          <p:nvPr/>
        </p:nvSpPr>
        <p:spPr>
          <a:xfrm>
            <a:off x="1590675" y="149963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AM-SSB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37AC65-79B9-E79F-06B9-EF49B3DE7DAC}"/>
              </a:ext>
            </a:extLst>
          </p:cNvPr>
          <p:cNvSpPr txBox="1"/>
          <p:nvPr/>
        </p:nvSpPr>
        <p:spPr>
          <a:xfrm>
            <a:off x="4335549" y="151705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AM-DSB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75D9ED-77F2-A213-0180-92990AE65A4D}"/>
              </a:ext>
            </a:extLst>
          </p:cNvPr>
          <p:cNvSpPr txBox="1"/>
          <p:nvPr/>
        </p:nvSpPr>
        <p:spPr>
          <a:xfrm>
            <a:off x="7176644" y="151705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QAM64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4DCCEF-3107-A36A-6E95-790A5336CF3D}"/>
              </a:ext>
            </a:extLst>
          </p:cNvPr>
          <p:cNvSpPr txBox="1"/>
          <p:nvPr/>
        </p:nvSpPr>
        <p:spPr>
          <a:xfrm>
            <a:off x="9802387" y="151705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QAM16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27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36B278-584D-2120-FB29-2F0B5456F4FE}"/>
              </a:ext>
            </a:extLst>
          </p:cNvPr>
          <p:cNvSpPr txBox="1"/>
          <p:nvPr/>
        </p:nvSpPr>
        <p:spPr>
          <a:xfrm>
            <a:off x="1752600" y="752475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一、初始网络复现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C531EF-97B1-AA22-4B18-C17FB063600E}"/>
              </a:ext>
            </a:extLst>
          </p:cNvPr>
          <p:cNvSpPr txBox="1"/>
          <p:nvPr/>
        </p:nvSpPr>
        <p:spPr>
          <a:xfrm>
            <a:off x="1752600" y="1721465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初始网络结构</a:t>
            </a:r>
            <a:r>
              <a:rPr lang="zh-CN" altLang="en-US" dirty="0"/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0674EA-CF4F-1522-55B0-B65F1AC2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9" y="507806"/>
            <a:ext cx="4325221" cy="606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2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36B278-584D-2120-FB29-2F0B5456F4FE}"/>
              </a:ext>
            </a:extLst>
          </p:cNvPr>
          <p:cNvSpPr txBox="1"/>
          <p:nvPr/>
        </p:nvSpPr>
        <p:spPr>
          <a:xfrm>
            <a:off x="1752600" y="752475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一、初始网络复现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C531EF-97B1-AA22-4B18-C17FB063600E}"/>
              </a:ext>
            </a:extLst>
          </p:cNvPr>
          <p:cNvSpPr txBox="1"/>
          <p:nvPr/>
        </p:nvSpPr>
        <p:spPr>
          <a:xfrm>
            <a:off x="1752600" y="1721465"/>
            <a:ext cx="5578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IQ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数据作为输入，网络模型性能评估</a:t>
            </a:r>
            <a:r>
              <a:rPr lang="zh-CN" altLang="en-US" dirty="0"/>
              <a:t>：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整体情况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109544-154B-2729-82EB-F0F6C43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172" y="3131891"/>
            <a:ext cx="3771012" cy="28282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4E4618-F888-AF13-2D62-920DCAE9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40" y="3001045"/>
            <a:ext cx="3945473" cy="29591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B11C30-03C9-9B7C-A341-80F90106B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584" y="3001045"/>
            <a:ext cx="3771013" cy="28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36B278-584D-2120-FB29-2F0B5456F4FE}"/>
              </a:ext>
            </a:extLst>
          </p:cNvPr>
          <p:cNvSpPr txBox="1"/>
          <p:nvPr/>
        </p:nvSpPr>
        <p:spPr>
          <a:xfrm>
            <a:off x="1752600" y="752475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一、初始网络复现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C531EF-97B1-AA22-4B18-C17FB063600E}"/>
              </a:ext>
            </a:extLst>
          </p:cNvPr>
          <p:cNvSpPr txBox="1"/>
          <p:nvPr/>
        </p:nvSpPr>
        <p:spPr>
          <a:xfrm>
            <a:off x="1752600" y="1721465"/>
            <a:ext cx="6901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IQ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数据作为输入，网络模型性能评估：不同信噪比下表现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088A7A-CE8E-783B-3F81-7245B5D5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4" y="3266435"/>
            <a:ext cx="3246921" cy="24351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FBD964-34B1-0A3E-385C-46B65B763CBC}"/>
              </a:ext>
            </a:extLst>
          </p:cNvPr>
          <p:cNvSpPr txBox="1"/>
          <p:nvPr/>
        </p:nvSpPr>
        <p:spPr>
          <a:xfrm>
            <a:off x="1699099" y="286632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-10db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EB3CE4-177A-AE84-3E40-5EC5BEF88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646" y="3266435"/>
            <a:ext cx="3142839" cy="23571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8A768E-FA8C-08E3-7121-2AB159611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096" y="3305465"/>
            <a:ext cx="3142838" cy="23571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D28B31-B13D-5624-F15A-20D3E076A522}"/>
              </a:ext>
            </a:extLst>
          </p:cNvPr>
          <p:cNvSpPr txBox="1"/>
          <p:nvPr/>
        </p:nvSpPr>
        <p:spPr>
          <a:xfrm>
            <a:off x="4971805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434EB9-5F8D-BE74-4881-204C18C3088C}"/>
              </a:ext>
            </a:extLst>
          </p:cNvPr>
          <p:cNvSpPr txBox="1"/>
          <p:nvPr/>
        </p:nvSpPr>
        <p:spPr>
          <a:xfrm>
            <a:off x="8461866" y="2905355"/>
            <a:ext cx="151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= 10db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20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Microsoft YaHei UI"/>
        <a:ea typeface="Microsoft YaHei UI"/>
        <a:cs typeface=""/>
      </a:majorFont>
      <a:minorFont>
        <a:latin typeface="Microsoft YaHei UI Light"/>
        <a:ea typeface="Microsoft YaHei U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923913_TF67061901_Win32.potx" id="{096F620F-0E69-433D-A2AD-6C61C7314BB5}" vid="{8D1A6091-8187-45B2-AC53-EBFFAA528CA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科学发现</Template>
  <TotalTime>3278</TotalTime>
  <Words>795</Words>
  <Application>Microsoft Office PowerPoint</Application>
  <PresentationFormat>宽屏</PresentationFormat>
  <Paragraphs>111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Microsoft YaHei UI</vt:lpstr>
      <vt:lpstr>Microsoft YaHei UI Light</vt:lpstr>
      <vt:lpstr>华文中宋</vt:lpstr>
      <vt:lpstr>宋体</vt:lpstr>
      <vt:lpstr>Arial</vt:lpstr>
      <vt:lpstr>Times New Roman</vt:lpstr>
      <vt:lpstr>Office 主题</vt:lpstr>
      <vt:lpstr>基于深度学习的 自动调制方式识别研究</vt:lpstr>
      <vt:lpstr>研究过程​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利用深度学习实现 自动调制方式识别</dc:title>
  <dc:creator>宝林</dc:creator>
  <cp:lastModifiedBy>宝林</cp:lastModifiedBy>
  <cp:revision>10</cp:revision>
  <dcterms:created xsi:type="dcterms:W3CDTF">2023-10-30T02:56:20Z</dcterms:created>
  <dcterms:modified xsi:type="dcterms:W3CDTF">2023-12-12T07:27:01Z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